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8" r:id="rId3"/>
    <p:sldId id="269" r:id="rId4"/>
    <p:sldId id="261" r:id="rId5"/>
    <p:sldId id="263" r:id="rId6"/>
    <p:sldId id="271" r:id="rId7"/>
    <p:sldId id="258" r:id="rId8"/>
    <p:sldId id="273" r:id="rId9"/>
    <p:sldId id="260" r:id="rId10"/>
    <p:sldId id="275" r:id="rId11"/>
    <p:sldId id="276" r:id="rId12"/>
    <p:sldId id="277" r:id="rId13"/>
    <p:sldId id="27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2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75" d="100"/>
          <a:sy n="75" d="100"/>
        </p:scale>
        <p:origin x="-1384" y="-1120"/>
      </p:cViewPr>
      <p:guideLst>
        <p:guide orient="horz" pos="2410"/>
        <p:guide pos="6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423C84-877C-2948-8ADD-5C4DD199557A}" type="doc">
      <dgm:prSet loTypeId="urn:microsoft.com/office/officeart/2005/8/layout/funnel1" loCatId="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9C745D-ACA0-F34D-BEFA-70CE80CB9C01}">
      <dgm:prSet phldrT="[Text]"/>
      <dgm:spPr/>
      <dgm:t>
        <a:bodyPr/>
        <a:lstStyle/>
        <a:p>
          <a:r>
            <a:rPr lang="en-US" dirty="0" smtClean="0"/>
            <a:t>Ligands</a:t>
          </a:r>
          <a:endParaRPr lang="en-US" dirty="0"/>
        </a:p>
      </dgm:t>
    </dgm:pt>
    <dgm:pt modelId="{5C500A4A-2F1C-C040-B1CD-0210DC934F95}" type="parTrans" cxnId="{AD3827A7-E53F-674A-8772-871854AA6247}">
      <dgm:prSet/>
      <dgm:spPr/>
      <dgm:t>
        <a:bodyPr/>
        <a:lstStyle/>
        <a:p>
          <a:endParaRPr lang="en-US"/>
        </a:p>
      </dgm:t>
    </dgm:pt>
    <dgm:pt modelId="{A9893C0C-8751-8449-B698-69A88E897E31}" type="sibTrans" cxnId="{AD3827A7-E53F-674A-8772-871854AA6247}">
      <dgm:prSet/>
      <dgm:spPr/>
      <dgm:t>
        <a:bodyPr/>
        <a:lstStyle/>
        <a:p>
          <a:endParaRPr lang="en-US"/>
        </a:p>
      </dgm:t>
    </dgm:pt>
    <dgm:pt modelId="{AB8F498A-89C7-0B4D-8177-23C5699A5ED3}">
      <dgm:prSet phldrT="[Text]"/>
      <dgm:spPr/>
      <dgm:t>
        <a:bodyPr/>
        <a:lstStyle/>
        <a:p>
          <a:r>
            <a:rPr lang="en-US" dirty="0" smtClean="0"/>
            <a:t>Metals</a:t>
          </a:r>
          <a:endParaRPr lang="en-US" dirty="0"/>
        </a:p>
      </dgm:t>
    </dgm:pt>
    <dgm:pt modelId="{7FBB7E84-5EF7-B24A-9E89-8BB940C99233}" type="sibTrans" cxnId="{2F1957FB-9253-4A41-A647-B4C431457CD2}">
      <dgm:prSet/>
      <dgm:spPr/>
      <dgm:t>
        <a:bodyPr/>
        <a:lstStyle/>
        <a:p>
          <a:endParaRPr lang="en-US"/>
        </a:p>
      </dgm:t>
    </dgm:pt>
    <dgm:pt modelId="{43F1DB72-3FEB-CD48-89C8-CE3A06635559}" type="parTrans" cxnId="{2F1957FB-9253-4A41-A647-B4C431457CD2}">
      <dgm:prSet/>
      <dgm:spPr/>
      <dgm:t>
        <a:bodyPr/>
        <a:lstStyle/>
        <a:p>
          <a:endParaRPr lang="en-US"/>
        </a:p>
      </dgm:t>
    </dgm:pt>
    <dgm:pt modelId="{EBCDC62F-042E-6F4E-9AC7-0FDA44AAFE10}">
      <dgm:prSet phldrT="[Text]" phldr="1"/>
      <dgm:spPr/>
      <dgm:t>
        <a:bodyPr/>
        <a:lstStyle/>
        <a:p>
          <a:endParaRPr lang="en-US" dirty="0"/>
        </a:p>
      </dgm:t>
    </dgm:pt>
    <dgm:pt modelId="{3841A986-9D54-9941-B7B7-BE3D2CE4A668}" type="sibTrans" cxnId="{7C6178FC-CDCC-3F4E-8CE2-EDCCCB602480}">
      <dgm:prSet/>
      <dgm:spPr/>
      <dgm:t>
        <a:bodyPr/>
        <a:lstStyle/>
        <a:p>
          <a:endParaRPr lang="en-US"/>
        </a:p>
      </dgm:t>
    </dgm:pt>
    <dgm:pt modelId="{3B86B841-315A-B745-833F-99CD84C15315}" type="parTrans" cxnId="{7C6178FC-CDCC-3F4E-8CE2-EDCCCB602480}">
      <dgm:prSet/>
      <dgm:spPr/>
      <dgm:t>
        <a:bodyPr/>
        <a:lstStyle/>
        <a:p>
          <a:endParaRPr lang="en-US"/>
        </a:p>
      </dgm:t>
    </dgm:pt>
    <dgm:pt modelId="{394E94A5-E4E3-B645-971F-830AFB5EADC2}">
      <dgm:prSet phldrT="[Text]"/>
      <dgm:spPr/>
      <dgm:t>
        <a:bodyPr/>
        <a:lstStyle/>
        <a:p>
          <a:r>
            <a:rPr lang="en-US" dirty="0" smtClean="0"/>
            <a:t>Solvent</a:t>
          </a:r>
          <a:endParaRPr lang="en-US" dirty="0"/>
        </a:p>
      </dgm:t>
    </dgm:pt>
    <dgm:pt modelId="{AF7C0AAA-EC24-7B41-A8CD-49FC4D5942DE}" type="sibTrans" cxnId="{27539896-E489-4B46-9968-0FFDEF4A802E}">
      <dgm:prSet/>
      <dgm:spPr/>
      <dgm:t>
        <a:bodyPr/>
        <a:lstStyle/>
        <a:p>
          <a:endParaRPr lang="en-US"/>
        </a:p>
      </dgm:t>
    </dgm:pt>
    <dgm:pt modelId="{B4ACCB4E-6803-6246-A6F5-EEBD64227C1F}" type="parTrans" cxnId="{27539896-E489-4B46-9968-0FFDEF4A802E}">
      <dgm:prSet/>
      <dgm:spPr/>
      <dgm:t>
        <a:bodyPr/>
        <a:lstStyle/>
        <a:p>
          <a:endParaRPr lang="en-US"/>
        </a:p>
      </dgm:t>
    </dgm:pt>
    <dgm:pt modelId="{0E135306-CE75-D740-BC0F-CC3207B89BFC}" type="pres">
      <dgm:prSet presAssocID="{71423C84-877C-2948-8ADD-5C4DD199557A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AA4669-7D6A-AC49-8EA2-B47D03B49BBF}" type="pres">
      <dgm:prSet presAssocID="{71423C84-877C-2948-8ADD-5C4DD199557A}" presName="ellipse" presStyleLbl="trBgShp" presStyleIdx="0" presStyleCnt="1"/>
      <dgm:spPr/>
    </dgm:pt>
    <dgm:pt modelId="{2C2E0FE4-2C32-DA4D-AE53-CDA295A6E1AB}" type="pres">
      <dgm:prSet presAssocID="{71423C84-877C-2948-8ADD-5C4DD199557A}" presName="arrow1" presStyleLbl="fgShp" presStyleIdx="0" presStyleCnt="1"/>
      <dgm:spPr/>
    </dgm:pt>
    <dgm:pt modelId="{79723CB8-7250-0643-BF33-70C9B4803F61}" type="pres">
      <dgm:prSet presAssocID="{71423C84-877C-2948-8ADD-5C4DD199557A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30601F-DBB7-3D45-8901-872F5478FC78}" type="pres">
      <dgm:prSet presAssocID="{394E94A5-E4E3-B645-971F-830AFB5EADC2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36EF70-34CB-9344-88BC-BEE8A1E0E2C6}" type="pres">
      <dgm:prSet presAssocID="{AB8F498A-89C7-0B4D-8177-23C5699A5ED3}" presName="item2" presStyleLbl="node1" presStyleIdx="1" presStyleCnt="3" custLinFactNeighborX="22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92DCB4-EA6F-784D-A97D-CC0983CC2093}" type="pres">
      <dgm:prSet presAssocID="{EBCDC62F-042E-6F4E-9AC7-0FDA44AAFE10}" presName="item3" presStyleLbl="node1" presStyleIdx="2" presStyleCnt="3" custLinFactNeighborX="22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45797-9081-4142-880E-8B9D2B3E3C9F}" type="pres">
      <dgm:prSet presAssocID="{71423C84-877C-2948-8ADD-5C4DD199557A}" presName="funnel" presStyleLbl="trAlignAcc1" presStyleIdx="0" presStyleCnt="1" custLinFactNeighborX="714" custLinFactNeighborY="0"/>
      <dgm:spPr/>
      <dgm:t>
        <a:bodyPr/>
        <a:lstStyle/>
        <a:p>
          <a:endParaRPr lang="en-US"/>
        </a:p>
      </dgm:t>
    </dgm:pt>
  </dgm:ptLst>
  <dgm:cxnLst>
    <dgm:cxn modelId="{AD3827A7-E53F-674A-8772-871854AA6247}" srcId="{71423C84-877C-2948-8ADD-5C4DD199557A}" destId="{819C745D-ACA0-F34D-BEFA-70CE80CB9C01}" srcOrd="0" destOrd="0" parTransId="{5C500A4A-2F1C-C040-B1CD-0210DC934F95}" sibTransId="{A9893C0C-8751-8449-B698-69A88E897E31}"/>
    <dgm:cxn modelId="{7C6178FC-CDCC-3F4E-8CE2-EDCCCB602480}" srcId="{71423C84-877C-2948-8ADD-5C4DD199557A}" destId="{EBCDC62F-042E-6F4E-9AC7-0FDA44AAFE10}" srcOrd="3" destOrd="0" parTransId="{3B86B841-315A-B745-833F-99CD84C15315}" sibTransId="{3841A986-9D54-9941-B7B7-BE3D2CE4A668}"/>
    <dgm:cxn modelId="{C2544F0C-F4C2-CC4D-8834-D98D5B6E08DA}" type="presOf" srcId="{819C745D-ACA0-F34D-BEFA-70CE80CB9C01}" destId="{7292DCB4-EA6F-784D-A97D-CC0983CC2093}" srcOrd="0" destOrd="0" presId="urn:microsoft.com/office/officeart/2005/8/layout/funnel1"/>
    <dgm:cxn modelId="{5ACD8635-D21D-484B-838F-8A7DA3AED1AD}" type="presOf" srcId="{EBCDC62F-042E-6F4E-9AC7-0FDA44AAFE10}" destId="{79723CB8-7250-0643-BF33-70C9B4803F61}" srcOrd="0" destOrd="0" presId="urn:microsoft.com/office/officeart/2005/8/layout/funnel1"/>
    <dgm:cxn modelId="{2F1957FB-9253-4A41-A647-B4C431457CD2}" srcId="{71423C84-877C-2948-8ADD-5C4DD199557A}" destId="{AB8F498A-89C7-0B4D-8177-23C5699A5ED3}" srcOrd="2" destOrd="0" parTransId="{43F1DB72-3FEB-CD48-89C8-CE3A06635559}" sibTransId="{7FBB7E84-5EF7-B24A-9E89-8BB940C99233}"/>
    <dgm:cxn modelId="{EBA9DE24-8FBE-254A-8A0A-F1D8BD5F5B76}" type="presOf" srcId="{394E94A5-E4E3-B645-971F-830AFB5EADC2}" destId="{7C36EF70-34CB-9344-88BC-BEE8A1E0E2C6}" srcOrd="0" destOrd="0" presId="urn:microsoft.com/office/officeart/2005/8/layout/funnel1"/>
    <dgm:cxn modelId="{15AF5764-45FC-244A-A1A1-7E4C2F6BD097}" type="presOf" srcId="{AB8F498A-89C7-0B4D-8177-23C5699A5ED3}" destId="{6B30601F-DBB7-3D45-8901-872F5478FC78}" srcOrd="0" destOrd="0" presId="urn:microsoft.com/office/officeart/2005/8/layout/funnel1"/>
    <dgm:cxn modelId="{27539896-E489-4B46-9968-0FFDEF4A802E}" srcId="{71423C84-877C-2948-8ADD-5C4DD199557A}" destId="{394E94A5-E4E3-B645-971F-830AFB5EADC2}" srcOrd="1" destOrd="0" parTransId="{B4ACCB4E-6803-6246-A6F5-EEBD64227C1F}" sibTransId="{AF7C0AAA-EC24-7B41-A8CD-49FC4D5942DE}"/>
    <dgm:cxn modelId="{97382311-6F39-2443-B6F9-7D47B9597E83}" type="presOf" srcId="{71423C84-877C-2948-8ADD-5C4DD199557A}" destId="{0E135306-CE75-D740-BC0F-CC3207B89BFC}" srcOrd="0" destOrd="0" presId="urn:microsoft.com/office/officeart/2005/8/layout/funnel1"/>
    <dgm:cxn modelId="{CEC26C32-9C77-484E-90FD-E8152C3A8783}" type="presParOf" srcId="{0E135306-CE75-D740-BC0F-CC3207B89BFC}" destId="{73AA4669-7D6A-AC49-8EA2-B47D03B49BBF}" srcOrd="0" destOrd="0" presId="urn:microsoft.com/office/officeart/2005/8/layout/funnel1"/>
    <dgm:cxn modelId="{C8FD035C-6207-A04C-A98C-8717905D0D09}" type="presParOf" srcId="{0E135306-CE75-D740-BC0F-CC3207B89BFC}" destId="{2C2E0FE4-2C32-DA4D-AE53-CDA295A6E1AB}" srcOrd="1" destOrd="0" presId="urn:microsoft.com/office/officeart/2005/8/layout/funnel1"/>
    <dgm:cxn modelId="{89E6AABD-DADC-7B40-BD0A-0A291E32EA06}" type="presParOf" srcId="{0E135306-CE75-D740-BC0F-CC3207B89BFC}" destId="{79723CB8-7250-0643-BF33-70C9B4803F61}" srcOrd="2" destOrd="0" presId="urn:microsoft.com/office/officeart/2005/8/layout/funnel1"/>
    <dgm:cxn modelId="{7DE866E6-88FD-2943-A72A-15F06AAA8C8A}" type="presParOf" srcId="{0E135306-CE75-D740-BC0F-CC3207B89BFC}" destId="{6B30601F-DBB7-3D45-8901-872F5478FC78}" srcOrd="3" destOrd="0" presId="urn:microsoft.com/office/officeart/2005/8/layout/funnel1"/>
    <dgm:cxn modelId="{1580B2CC-6EFE-DB4D-A29F-E064D4854891}" type="presParOf" srcId="{0E135306-CE75-D740-BC0F-CC3207B89BFC}" destId="{7C36EF70-34CB-9344-88BC-BEE8A1E0E2C6}" srcOrd="4" destOrd="0" presId="urn:microsoft.com/office/officeart/2005/8/layout/funnel1"/>
    <dgm:cxn modelId="{D58F2BC4-242E-F141-BDC0-17979440DCD9}" type="presParOf" srcId="{0E135306-CE75-D740-BC0F-CC3207B89BFC}" destId="{7292DCB4-EA6F-784D-A97D-CC0983CC2093}" srcOrd="5" destOrd="0" presId="urn:microsoft.com/office/officeart/2005/8/layout/funnel1"/>
    <dgm:cxn modelId="{912F409C-136E-034D-B1F9-598241EA2BBA}" type="presParOf" srcId="{0E135306-CE75-D740-BC0F-CC3207B89BFC}" destId="{28645797-9081-4142-880E-8B9D2B3E3C9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A4669-7D6A-AC49-8EA2-B47D03B49BBF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E0FE4-2C32-DA4D-AE53-CDA295A6E1AB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723CB8-7250-0643-BF33-70C9B4803F61}">
      <dsp:nvSpPr>
        <dsp:cNvPr id="0" name=""/>
        <dsp:cNvSpPr/>
      </dsp:nvSpPr>
      <dsp:spPr>
        <a:xfrm>
          <a:off x="1524000" y="3276600"/>
          <a:ext cx="3048000" cy="76200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 dirty="0"/>
        </a:p>
      </dsp:txBody>
      <dsp:txXfrm>
        <a:off x="1524000" y="3276600"/>
        <a:ext cx="3048000" cy="762000"/>
      </dsp:txXfrm>
    </dsp:sp>
    <dsp:sp modelId="{6B30601F-DBB7-3D45-8901-872F5478FC78}">
      <dsp:nvSpPr>
        <dsp:cNvPr id="0" name=""/>
        <dsp:cNvSpPr/>
      </dsp:nvSpPr>
      <dsp:spPr>
        <a:xfrm>
          <a:off x="2595880" y="1390904"/>
          <a:ext cx="1143000" cy="1143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Metals</a:t>
          </a:r>
          <a:endParaRPr lang="en-US" sz="1900" kern="1200" dirty="0"/>
        </a:p>
      </dsp:txBody>
      <dsp:txXfrm>
        <a:off x="2763268" y="1558292"/>
        <a:ext cx="808224" cy="808224"/>
      </dsp:txXfrm>
    </dsp:sp>
    <dsp:sp modelId="{7C36EF70-34CB-9344-88BC-BEE8A1E0E2C6}">
      <dsp:nvSpPr>
        <dsp:cNvPr id="0" name=""/>
        <dsp:cNvSpPr/>
      </dsp:nvSpPr>
      <dsp:spPr>
        <a:xfrm>
          <a:off x="1803397" y="533399"/>
          <a:ext cx="1143000" cy="1143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Solvent</a:t>
          </a:r>
          <a:endParaRPr lang="en-US" sz="1900" kern="1200" dirty="0"/>
        </a:p>
      </dsp:txBody>
      <dsp:txXfrm>
        <a:off x="1970785" y="700787"/>
        <a:ext cx="808224" cy="808224"/>
      </dsp:txXfrm>
    </dsp:sp>
    <dsp:sp modelId="{7292DCB4-EA6F-784D-A97D-CC0983CC2093}">
      <dsp:nvSpPr>
        <dsp:cNvPr id="0" name=""/>
        <dsp:cNvSpPr/>
      </dsp:nvSpPr>
      <dsp:spPr>
        <a:xfrm>
          <a:off x="2971797" y="257047"/>
          <a:ext cx="1143000" cy="1143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Ligands</a:t>
          </a:r>
          <a:endParaRPr lang="en-US" sz="1900" kern="1200" dirty="0"/>
        </a:p>
      </dsp:txBody>
      <dsp:txXfrm>
        <a:off x="3139185" y="424435"/>
        <a:ext cx="808224" cy="808224"/>
      </dsp:txXfrm>
    </dsp:sp>
    <dsp:sp modelId="{28645797-9081-4142-880E-8B9D2B3E3C9F}">
      <dsp:nvSpPr>
        <dsp:cNvPr id="0" name=""/>
        <dsp:cNvSpPr/>
      </dsp:nvSpPr>
      <dsp:spPr>
        <a:xfrm>
          <a:off x="1295389" y="25399"/>
          <a:ext cx="3556000" cy="2844800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6DCE6-EBC5-9645-9D8E-8847117A4298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E8E46-487B-7645-927E-4AA5FB499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1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C1554-C83F-0543-A39C-1C3341BC58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6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C1554-C83F-0543-A39C-1C3341BC58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6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E8E46-487B-7645-927E-4AA5FB4999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1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9A7C3-39FC-1645-9633-974B1C7516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0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9A7C3-39FC-1645-9633-974B1C7516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0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8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08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0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4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5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1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7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4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5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AB2C7-668E-874C-91C7-9348C2B0732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0FCDD-023E-D942-856F-F397B83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6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6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Fe.pb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t="13403" r="11999" b="15061"/>
          <a:stretch/>
        </p:blipFill>
        <p:spPr>
          <a:xfrm>
            <a:off x="2829238" y="198929"/>
            <a:ext cx="1507066" cy="143200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82611" y="3157537"/>
            <a:ext cx="7773987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05198" y="2788205"/>
            <a:ext cx="233248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Accuracy of the Energy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82611" y="1671480"/>
            <a:ext cx="1835150" cy="101600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Molecular Simulations</a:t>
            </a:r>
            <a:endParaRPr lang="en-US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0161" y="1671480"/>
            <a:ext cx="1835150" cy="101600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Periodic DFT</a:t>
            </a:r>
            <a:endParaRPr lang="en-US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45011" y="1671480"/>
            <a:ext cx="1835150" cy="101600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DFT</a:t>
            </a:r>
            <a:endParaRPr lang="en-US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21448" y="1671480"/>
            <a:ext cx="1835150" cy="101600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Post HF methods</a:t>
            </a:r>
            <a:endParaRPr lang="en-US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82611" y="3619511"/>
            <a:ext cx="7773988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18217" y="3256062"/>
            <a:ext cx="370756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System Size / Configurations Sampled</a:t>
            </a:r>
            <a:endParaRPr lang="en-US" dirty="0"/>
          </a:p>
        </p:txBody>
      </p:sp>
      <p:pic>
        <p:nvPicPr>
          <p:cNvPr id="2" name="Picture 1" descr="dimer-er-rea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" t="19250" r="8518" b="26666"/>
          <a:stretch/>
        </p:blipFill>
        <p:spPr>
          <a:xfrm>
            <a:off x="4657712" y="363906"/>
            <a:ext cx="1806172" cy="1146730"/>
          </a:xfrm>
          <a:prstGeom prst="rect">
            <a:avLst/>
          </a:prstGeom>
        </p:spPr>
      </p:pic>
      <p:pic>
        <p:nvPicPr>
          <p:cNvPr id="6" name="Picture 5" descr="corolle-real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9" t="13541" r="11605" b="12593"/>
          <a:stretch/>
        </p:blipFill>
        <p:spPr>
          <a:xfrm>
            <a:off x="6921776" y="338939"/>
            <a:ext cx="1214694" cy="1175998"/>
          </a:xfrm>
          <a:prstGeom prst="rect">
            <a:avLst/>
          </a:prstGeom>
        </p:spPr>
      </p:pic>
      <p:pic>
        <p:nvPicPr>
          <p:cNvPr id="5" name="Picture 4" descr="mof-water-real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9" t="25524" r="25703" b="27182"/>
          <a:stretch/>
        </p:blipFill>
        <p:spPr>
          <a:xfrm>
            <a:off x="888555" y="254015"/>
            <a:ext cx="1428283" cy="1316037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209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o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4" t="17208" r="10145" b="17066"/>
          <a:stretch/>
        </p:blipFill>
        <p:spPr>
          <a:xfrm>
            <a:off x="2599267" y="1244600"/>
            <a:ext cx="4385733" cy="3945467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 flipH="1">
            <a:off x="3547533" y="3830032"/>
            <a:ext cx="1676400" cy="99438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92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06296889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brain-951874_128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2" y="4334934"/>
            <a:ext cx="1463146" cy="10344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410477" y="4351868"/>
            <a:ext cx="2363787" cy="1016000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Sort Structures Based on User Input or Fit Relationships</a:t>
            </a:r>
            <a:endParaRPr lang="en-US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pic>
        <p:nvPicPr>
          <p:cNvPr id="19" name="Picture 18" descr="7288396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20" y="4478867"/>
            <a:ext cx="1230398" cy="7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4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23971" y="4886047"/>
            <a:ext cx="2273837" cy="179004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3971" y="987147"/>
            <a:ext cx="2273837" cy="179004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7208" y="2942947"/>
            <a:ext cx="2273837" cy="179004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50208" y="4885393"/>
            <a:ext cx="2273837" cy="179004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50208" y="974447"/>
            <a:ext cx="2273837" cy="179004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50208" y="2942947"/>
            <a:ext cx="2273837" cy="179004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3971" y="5345381"/>
            <a:ext cx="227383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3: The Effect of the Environment on a Metal Complex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50208" y="5335005"/>
            <a:ext cx="227383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3: Defects, Surfaces, and MOF Nanoparticles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7208" y="1272244"/>
            <a:ext cx="227383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1: Communication Between Heavy Elements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50208" y="1411728"/>
            <a:ext cx="227383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1:  Trapping Heavy Elements in Solution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7208" y="3365471"/>
            <a:ext cx="227383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2: Metal Complexes with Non-Innocent Ligands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50208" y="3520849"/>
            <a:ext cx="227383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2: Molecular Sensing in MOFs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3971" y="533638"/>
            <a:ext cx="227383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Research Area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49600" y="544435"/>
            <a:ext cx="227383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8000"/>
                </a:solidFill>
              </a:rPr>
              <a:t>Research Area 2</a:t>
            </a:r>
          </a:p>
        </p:txBody>
      </p:sp>
    </p:spTree>
    <p:extLst>
      <p:ext uri="{BB962C8B-B14F-4D97-AF65-F5344CB8AC3E}">
        <p14:creationId xmlns:p14="http://schemas.microsoft.com/office/powerpoint/2010/main" val="394843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23675" y="987147"/>
            <a:ext cx="2273837" cy="179004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0742" y="987147"/>
            <a:ext cx="2273837" cy="179004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06979" y="987147"/>
            <a:ext cx="2273837" cy="1790046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29053" y="2942947"/>
            <a:ext cx="2273837" cy="179004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0742" y="2942947"/>
            <a:ext cx="2273837" cy="179004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06979" y="2942947"/>
            <a:ext cx="2273837" cy="179004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23675" y="1446481"/>
            <a:ext cx="227383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3: The Effect of the Environment on a Metal Complex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29053" y="3392559"/>
            <a:ext cx="227383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3: Defects, Surfaces, and MOF Nanoparticles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93979" y="1272244"/>
            <a:ext cx="227383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1: Communication Between Heavy Elements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80742" y="3380228"/>
            <a:ext cx="227383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1:  Trapping Heavy Elements in Solution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06979" y="1409671"/>
            <a:ext cx="2273837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2: Metal Complexes with Non-Innocent Ligands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06979" y="3520849"/>
            <a:ext cx="227383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Aim 2: Molecular Sensing in MOFs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4051" y="1521119"/>
            <a:ext cx="13976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Research </a:t>
            </a:r>
          </a:p>
          <a:p>
            <a:pPr algn="ctr"/>
            <a:r>
              <a:rPr lang="en-US" sz="2000" dirty="0" smtClean="0">
                <a:solidFill>
                  <a:srgbClr val="0000FF"/>
                </a:solidFill>
              </a:rPr>
              <a:t>Area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340" y="3485696"/>
            <a:ext cx="13976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8000"/>
                </a:solidFill>
              </a:rPr>
              <a:t>Research </a:t>
            </a:r>
          </a:p>
          <a:p>
            <a:pPr algn="ctr"/>
            <a:r>
              <a:rPr lang="en-US" sz="2000" dirty="0" smtClean="0">
                <a:solidFill>
                  <a:srgbClr val="008000"/>
                </a:solidFill>
              </a:rPr>
              <a:t>Area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80742" y="617815"/>
            <a:ext cx="22738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f</a:t>
            </a:r>
            <a:r>
              <a:rPr lang="en-US" dirty="0" smtClean="0"/>
              <a:t>-Element Chemistry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4123912" y="331554"/>
            <a:ext cx="227383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Electronic Structure and Excited States</a:t>
            </a:r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6545986" y="331554"/>
            <a:ext cx="227383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Predicting and Controlling Structure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92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682611" y="3157537"/>
            <a:ext cx="7773987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05198" y="2788205"/>
            <a:ext cx="233248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Accuracy of the Energy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82611" y="1671480"/>
            <a:ext cx="1835150" cy="101600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Molecular Simulations</a:t>
            </a:r>
            <a:endParaRPr lang="en-US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70161" y="1671480"/>
            <a:ext cx="3810000" cy="101600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21448" y="1671480"/>
            <a:ext cx="1835150" cy="1016000"/>
          </a:xfrm>
          <a:prstGeom prst="rect">
            <a:avLst/>
          </a:prstGeom>
          <a:noFill/>
          <a:ln w="285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Post HF methods</a:t>
            </a:r>
            <a:endParaRPr lang="en-US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82611" y="3619511"/>
            <a:ext cx="7773988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18217" y="3256062"/>
            <a:ext cx="370756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System Size / Configurations Sampled</a:t>
            </a:r>
            <a:endParaRPr lang="en-US" dirty="0"/>
          </a:p>
        </p:txBody>
      </p:sp>
      <p:pic>
        <p:nvPicPr>
          <p:cNvPr id="5" name="Picture 4" descr="corolle-illu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6" t="12345" r="10618" b="12469"/>
          <a:stretch/>
        </p:blipFill>
        <p:spPr>
          <a:xfrm>
            <a:off x="6915579" y="323608"/>
            <a:ext cx="1229357" cy="1205601"/>
          </a:xfrm>
          <a:prstGeom prst="rect">
            <a:avLst/>
          </a:prstGeom>
        </p:spPr>
      </p:pic>
      <p:pic>
        <p:nvPicPr>
          <p:cNvPr id="7" name="Picture 6" descr="dimer-er-illus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" t="20124" r="6945" b="23456"/>
          <a:stretch/>
        </p:blipFill>
        <p:spPr>
          <a:xfrm>
            <a:off x="4724194" y="388243"/>
            <a:ext cx="1676188" cy="1073230"/>
          </a:xfrm>
          <a:prstGeom prst="rect">
            <a:avLst/>
          </a:prstGeom>
        </p:spPr>
      </p:pic>
      <p:pic>
        <p:nvPicPr>
          <p:cNvPr id="9" name="Picture 8" descr="Fe.pbe.illus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7" t="14507" r="11790" b="14507"/>
          <a:stretch/>
        </p:blipFill>
        <p:spPr>
          <a:xfrm>
            <a:off x="2860941" y="244750"/>
            <a:ext cx="1446210" cy="1347765"/>
          </a:xfrm>
          <a:prstGeom prst="rect">
            <a:avLst/>
          </a:prstGeom>
        </p:spPr>
      </p:pic>
      <p:pic>
        <p:nvPicPr>
          <p:cNvPr id="2" name="Picture 1" descr="mof-water-illust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9" t="28902" r="22969" b="25806"/>
          <a:stretch/>
        </p:blipFill>
        <p:spPr>
          <a:xfrm>
            <a:off x="801200" y="241200"/>
            <a:ext cx="1601447" cy="1341674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067467" y="1866900"/>
            <a:ext cx="101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Periodic </a:t>
            </a:r>
            <a:endParaRPr lang="en-US" dirty="0" smtClean="0">
              <a:latin typeface="Helvetica"/>
              <a:cs typeface="Helvetica"/>
            </a:endParaRPr>
          </a:p>
          <a:p>
            <a:pPr algn="ctr"/>
            <a:r>
              <a:rPr lang="en-US" dirty="0" smtClean="0">
                <a:latin typeface="Helvetica"/>
                <a:cs typeface="Helvetica"/>
              </a:rPr>
              <a:t>DFT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49932" y="2000250"/>
            <a:ext cx="63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DFT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5550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4303" y="1810863"/>
            <a:ext cx="1870851" cy="159598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62711" y="3420787"/>
            <a:ext cx="2545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Helvetica"/>
                <a:cs typeface="Helvetica"/>
              </a:rPr>
              <a:t>Lanthanide and Actinide Complexes</a:t>
            </a:r>
            <a:endParaRPr lang="en-US" sz="900" dirty="0">
              <a:latin typeface="Helvetica"/>
              <a:cs typeface="Helvetica"/>
            </a:endParaRPr>
          </a:p>
          <a:p>
            <a:pPr algn="ctr"/>
            <a:r>
              <a:rPr lang="en-US" sz="900" dirty="0">
                <a:latin typeface="Helvetica"/>
                <a:cs typeface="Helvetica"/>
              </a:rPr>
              <a:t>Single Molecule Magnets </a:t>
            </a:r>
          </a:p>
          <a:p>
            <a:pPr algn="ctr"/>
            <a:r>
              <a:rPr lang="en-US" sz="900" dirty="0" err="1">
                <a:latin typeface="Helvetica"/>
                <a:cs typeface="Helvetica"/>
              </a:rPr>
              <a:t>Bioprobes</a:t>
            </a:r>
            <a:r>
              <a:rPr lang="en-US" sz="900" dirty="0">
                <a:latin typeface="Helvetica"/>
                <a:cs typeface="Helvetica"/>
              </a:rPr>
              <a:t> / Photosensors</a:t>
            </a:r>
          </a:p>
          <a:p>
            <a:pPr algn="ctr"/>
            <a:r>
              <a:rPr lang="en-US" sz="900" dirty="0" smtClean="0">
                <a:latin typeface="Helvetica"/>
                <a:cs typeface="Helvetica"/>
              </a:rPr>
              <a:t>Effect of Non-Innocent Ligands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82759" y="3418965"/>
            <a:ext cx="272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Helvetica"/>
                <a:cs typeface="Helvetica"/>
              </a:rPr>
              <a:t>Metal Clusters</a:t>
            </a:r>
          </a:p>
          <a:p>
            <a:pPr algn="ctr"/>
            <a:r>
              <a:rPr lang="en-US" sz="900" dirty="0" smtClean="0">
                <a:latin typeface="Helvetica"/>
                <a:cs typeface="Helvetica"/>
              </a:rPr>
              <a:t>Covalent Interactions Between Metals</a:t>
            </a:r>
          </a:p>
          <a:p>
            <a:pPr algn="ctr"/>
            <a:r>
              <a:rPr lang="en-US" sz="900" dirty="0" smtClean="0">
                <a:latin typeface="Helvetica"/>
                <a:cs typeface="Helvetica"/>
              </a:rPr>
              <a:t>Multi</a:t>
            </a:r>
            <a:r>
              <a:rPr lang="en-US" sz="900" dirty="0">
                <a:latin typeface="Helvetica"/>
                <a:cs typeface="Helvetica"/>
              </a:rPr>
              <a:t>-metallic </a:t>
            </a:r>
            <a:r>
              <a:rPr lang="en-US" sz="900" dirty="0" smtClean="0">
                <a:latin typeface="Helvetica"/>
                <a:cs typeface="Helvetica"/>
              </a:rPr>
              <a:t>catalysts</a:t>
            </a:r>
          </a:p>
          <a:p>
            <a:pPr algn="ctr"/>
            <a:r>
              <a:rPr lang="en-US" sz="900" dirty="0" smtClean="0">
                <a:latin typeface="Helvetica"/>
                <a:cs typeface="Helvetica"/>
              </a:rPr>
              <a:t>Model Enzyme active sites</a:t>
            </a:r>
            <a:endParaRPr lang="en-US" sz="900" dirty="0">
              <a:latin typeface="Helvetica"/>
              <a:cs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06544" y="1810863"/>
            <a:ext cx="1870851" cy="1595982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Helvetica"/>
              <a:cs typeface="Helvetica"/>
            </a:endParaRPr>
          </a:p>
        </p:txBody>
      </p:sp>
      <p:pic>
        <p:nvPicPr>
          <p:cNvPr id="3" name="Picture 2" descr="fe2bi-illu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2" t="24355" r="15319" b="19641"/>
          <a:stretch/>
        </p:blipFill>
        <p:spPr>
          <a:xfrm>
            <a:off x="4836599" y="1863677"/>
            <a:ext cx="1810008" cy="1485516"/>
          </a:xfrm>
          <a:prstGeom prst="rect">
            <a:avLst/>
          </a:prstGeom>
        </p:spPr>
      </p:pic>
      <p:pic>
        <p:nvPicPr>
          <p:cNvPr id="5" name="Picture 4" descr="tpssh-2r2-ls.illus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9" t="7968" r="12627" b="18294"/>
          <a:stretch/>
        </p:blipFill>
        <p:spPr>
          <a:xfrm>
            <a:off x="3129879" y="1871373"/>
            <a:ext cx="1257394" cy="1471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06858" y="2614736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70558" y="243642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13508" y="242174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583308" y="2483260"/>
            <a:ext cx="307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M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48378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elta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32795" flipH="1">
            <a:off x="5030319" y="1564682"/>
            <a:ext cx="1483343" cy="1365573"/>
          </a:xfrm>
          <a:prstGeom prst="rect">
            <a:avLst/>
          </a:prstGeom>
        </p:spPr>
      </p:pic>
      <p:pic>
        <p:nvPicPr>
          <p:cNvPr id="17" name="Picture 16" descr="unu one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073" y="1682896"/>
            <a:ext cx="1507303" cy="1029141"/>
          </a:xfrm>
          <a:prstGeom prst="rect">
            <a:avLst/>
          </a:prstGeom>
        </p:spPr>
      </p:pic>
      <p:sp>
        <p:nvSpPr>
          <p:cNvPr id="20" name="Block Arc 19"/>
          <p:cNvSpPr/>
          <p:nvPr/>
        </p:nvSpPr>
        <p:spPr>
          <a:xfrm rot="5400000">
            <a:off x="5714896" y="1746425"/>
            <a:ext cx="1086239" cy="933781"/>
          </a:xfrm>
          <a:prstGeom prst="blockArc">
            <a:avLst>
              <a:gd name="adj1" fmla="val 10800000"/>
              <a:gd name="adj2" fmla="val 21488101"/>
              <a:gd name="adj3" fmla="val 1097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lock Arc 21"/>
          <p:cNvSpPr/>
          <p:nvPr/>
        </p:nvSpPr>
        <p:spPr>
          <a:xfrm rot="5400000">
            <a:off x="3600346" y="1746425"/>
            <a:ext cx="1086239" cy="933781"/>
          </a:xfrm>
          <a:prstGeom prst="blockArc">
            <a:avLst>
              <a:gd name="adj1" fmla="val 10800000"/>
              <a:gd name="adj2" fmla="val 21488101"/>
              <a:gd name="adj3" fmla="val 1097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/>
          <p:cNvSpPr/>
          <p:nvPr/>
        </p:nvSpPr>
        <p:spPr>
          <a:xfrm rot="16200000">
            <a:off x="2647846" y="1746425"/>
            <a:ext cx="1086239" cy="933781"/>
          </a:xfrm>
          <a:prstGeom prst="blockArc">
            <a:avLst>
              <a:gd name="adj1" fmla="val 10800000"/>
              <a:gd name="adj2" fmla="val 21488101"/>
              <a:gd name="adj3" fmla="val 1097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Block Arc 24"/>
          <p:cNvSpPr/>
          <p:nvPr/>
        </p:nvSpPr>
        <p:spPr>
          <a:xfrm rot="16200000">
            <a:off x="4723965" y="1752827"/>
            <a:ext cx="1086239" cy="933781"/>
          </a:xfrm>
          <a:prstGeom prst="blockArc">
            <a:avLst>
              <a:gd name="adj1" fmla="val 10800000"/>
              <a:gd name="adj2" fmla="val 21488101"/>
              <a:gd name="adj3" fmla="val 10978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18323" y="2020529"/>
            <a:ext cx="33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77173" y="2019065"/>
            <a:ext cx="33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13823" y="1990487"/>
            <a:ext cx="33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85373" y="2020529"/>
            <a:ext cx="33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53122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bon-bridge.re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33519" r="5125" b="33167"/>
          <a:stretch/>
        </p:blipFill>
        <p:spPr>
          <a:xfrm>
            <a:off x="870496" y="4064632"/>
            <a:ext cx="3752303" cy="1390912"/>
          </a:xfrm>
          <a:prstGeom prst="rect">
            <a:avLst/>
          </a:prstGeom>
        </p:spPr>
      </p:pic>
      <p:pic>
        <p:nvPicPr>
          <p:cNvPr id="2" name="Picture 1" descr="corolle-rea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t="11636" r="10563" b="11917"/>
          <a:stretch/>
        </p:blipFill>
        <p:spPr>
          <a:xfrm>
            <a:off x="1366406" y="929320"/>
            <a:ext cx="2785337" cy="2753680"/>
          </a:xfrm>
          <a:prstGeom prst="rect">
            <a:avLst/>
          </a:prstGeom>
        </p:spPr>
      </p:pic>
      <p:pic>
        <p:nvPicPr>
          <p:cNvPr id="3" name="Picture 2" descr="pincer.rea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6" t="22772" r="7936" b="25430"/>
          <a:stretch/>
        </p:blipFill>
        <p:spPr>
          <a:xfrm>
            <a:off x="4896115" y="3879433"/>
            <a:ext cx="2856915" cy="1741850"/>
          </a:xfrm>
          <a:prstGeom prst="rect">
            <a:avLst/>
          </a:prstGeom>
        </p:spPr>
      </p:pic>
      <p:sp>
        <p:nvSpPr>
          <p:cNvPr id="9" name="Block Arc 8"/>
          <p:cNvSpPr/>
          <p:nvPr/>
        </p:nvSpPr>
        <p:spPr>
          <a:xfrm rot="13221089">
            <a:off x="5099189" y="5176189"/>
            <a:ext cx="657876" cy="565540"/>
          </a:xfrm>
          <a:prstGeom prst="blockArc">
            <a:avLst>
              <a:gd name="adj1" fmla="val 10800000"/>
              <a:gd name="adj2" fmla="val 21488101"/>
              <a:gd name="adj3" fmla="val 10978"/>
            </a:avLst>
          </a:prstGeom>
          <a:solidFill>
            <a:schemeClr val="bg1">
              <a:lumMod val="7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/>
          <p:cNvSpPr/>
          <p:nvPr/>
        </p:nvSpPr>
        <p:spPr>
          <a:xfrm rot="9093466">
            <a:off x="6983020" y="5123691"/>
            <a:ext cx="657876" cy="565540"/>
          </a:xfrm>
          <a:prstGeom prst="blockArc">
            <a:avLst>
              <a:gd name="adj1" fmla="val 10800000"/>
              <a:gd name="adj2" fmla="val 21488101"/>
              <a:gd name="adj3" fmla="val 10978"/>
            </a:avLst>
          </a:prstGeom>
          <a:solidFill>
            <a:schemeClr val="bg1">
              <a:lumMod val="7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pincer.real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t="28152" r="7685" b="21677"/>
          <a:stretch/>
        </p:blipFill>
        <p:spPr>
          <a:xfrm>
            <a:off x="4748244" y="1198890"/>
            <a:ext cx="3149183" cy="1838098"/>
          </a:xfrm>
          <a:prstGeom prst="rect">
            <a:avLst/>
          </a:prstGeom>
        </p:spPr>
      </p:pic>
      <p:sp>
        <p:nvSpPr>
          <p:cNvPr id="8" name="Block Arc 7"/>
          <p:cNvSpPr/>
          <p:nvPr/>
        </p:nvSpPr>
        <p:spPr>
          <a:xfrm rot="16200000">
            <a:off x="698641" y="4471339"/>
            <a:ext cx="657876" cy="565540"/>
          </a:xfrm>
          <a:prstGeom prst="blockArc">
            <a:avLst>
              <a:gd name="adj1" fmla="val 10800000"/>
              <a:gd name="adj2" fmla="val 21488101"/>
              <a:gd name="adj3" fmla="val 10978"/>
            </a:avLst>
          </a:prstGeom>
          <a:solidFill>
            <a:schemeClr val="bg1">
              <a:lumMod val="7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/>
          <p:cNvSpPr/>
          <p:nvPr/>
        </p:nvSpPr>
        <p:spPr>
          <a:xfrm rot="5400000">
            <a:off x="4165741" y="4471339"/>
            <a:ext cx="657876" cy="565540"/>
          </a:xfrm>
          <a:prstGeom prst="blockArc">
            <a:avLst>
              <a:gd name="adj1" fmla="val 10800000"/>
              <a:gd name="adj2" fmla="val 21488101"/>
              <a:gd name="adj3" fmla="val 10978"/>
            </a:avLst>
          </a:prstGeom>
          <a:solidFill>
            <a:schemeClr val="bg1">
              <a:lumMod val="7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83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kust.pdb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5" t="7222" r="8334" b="7408"/>
          <a:stretch/>
        </p:blipFill>
        <p:spPr>
          <a:xfrm rot="16200000">
            <a:off x="1892301" y="495301"/>
            <a:ext cx="5537200" cy="58547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565400" y="2235200"/>
            <a:ext cx="698500" cy="698500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9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33066" y="2534943"/>
            <a:ext cx="1870851" cy="1595982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33066" y="2519831"/>
            <a:ext cx="187085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Quantum Chemical System </a:t>
            </a:r>
            <a:endParaRPr lang="en-US" sz="1050" dirty="0" smtClean="0">
              <a:latin typeface="Helvetica"/>
              <a:cs typeface="Helvetica"/>
            </a:endParaRPr>
          </a:p>
          <a:p>
            <a:pPr algn="ctr"/>
            <a:endParaRPr lang="en-US" sz="1050" dirty="0">
              <a:latin typeface="Helvetica"/>
              <a:cs typeface="Helvetica"/>
            </a:endParaRPr>
          </a:p>
          <a:p>
            <a:pPr algn="ctr"/>
            <a:endParaRPr lang="en-US" sz="1050" dirty="0">
              <a:latin typeface="Helvetica"/>
              <a:cs typeface="Helvetica"/>
            </a:endParaRPr>
          </a:p>
          <a:p>
            <a:pPr algn="ctr"/>
            <a:r>
              <a:rPr lang="en-US" sz="1050" dirty="0" smtClean="0">
                <a:latin typeface="Helvetica"/>
                <a:cs typeface="Helvetica"/>
              </a:rPr>
              <a:t>Calculate the interaction energy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33537" y="2534943"/>
            <a:ext cx="1870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Fit to a Force Field</a:t>
            </a:r>
          </a:p>
          <a:p>
            <a:pPr algn="ctr"/>
            <a:endParaRPr lang="en-US" sz="1050" dirty="0" smtClean="0">
              <a:latin typeface="Helvetica"/>
              <a:cs typeface="Helvetica"/>
            </a:endParaRPr>
          </a:p>
          <a:p>
            <a:pPr algn="ctr"/>
            <a:endParaRPr lang="en-US" sz="1050" dirty="0">
              <a:latin typeface="Helvetica"/>
              <a:cs typeface="Helvetica"/>
            </a:endParaRPr>
          </a:p>
          <a:p>
            <a:pPr algn="ctr"/>
            <a:r>
              <a:rPr lang="en-US" sz="1050" dirty="0" smtClean="0">
                <a:latin typeface="Helvetica"/>
                <a:cs typeface="Helvetica"/>
              </a:rPr>
              <a:t>Code to stream-line process</a:t>
            </a:r>
            <a:endParaRPr lang="en-US" sz="105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9669" y="2534943"/>
            <a:ext cx="1870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smtClean="0">
                <a:latin typeface="Helvetica"/>
                <a:cs typeface="Helvetica"/>
              </a:rPr>
              <a:t>Run simulations for </a:t>
            </a:r>
          </a:p>
          <a:p>
            <a:pPr algn="ctr"/>
            <a:r>
              <a:rPr lang="en-US" sz="1050" b="1" dirty="0" smtClean="0">
                <a:latin typeface="Helvetica"/>
                <a:cs typeface="Helvetica"/>
              </a:rPr>
              <a:t>pristine and </a:t>
            </a:r>
            <a:r>
              <a:rPr lang="en-US" sz="1050" b="1" dirty="0" err="1" smtClean="0">
                <a:latin typeface="Helvetica"/>
                <a:cs typeface="Helvetica"/>
              </a:rPr>
              <a:t>NanoMOFs</a:t>
            </a:r>
            <a:endParaRPr lang="en-US" sz="1050" b="1" dirty="0" smtClean="0">
              <a:latin typeface="Helvetica"/>
              <a:cs typeface="Helvetica"/>
            </a:endParaRPr>
          </a:p>
          <a:p>
            <a:pPr algn="ctr"/>
            <a:endParaRPr lang="en-US" sz="1050" dirty="0" smtClean="0">
              <a:latin typeface="Helvetica"/>
              <a:cs typeface="Helvetica"/>
            </a:endParaRPr>
          </a:p>
          <a:p>
            <a:pPr algn="ctr"/>
            <a:endParaRPr lang="en-US" sz="1050" dirty="0" smtClean="0">
              <a:latin typeface="Helvetica"/>
              <a:cs typeface="Helvetica"/>
            </a:endParaRPr>
          </a:p>
          <a:p>
            <a:pPr algn="ctr"/>
            <a:r>
              <a:rPr lang="en-US" sz="1050" dirty="0" smtClean="0">
                <a:latin typeface="Helvetica"/>
                <a:cs typeface="Helvetica"/>
              </a:rPr>
              <a:t>Calculate Properties</a:t>
            </a:r>
          </a:p>
          <a:p>
            <a:pPr algn="ctr"/>
            <a:endParaRPr lang="en-US" sz="1050" dirty="0" smtClean="0">
              <a:latin typeface="Helvetica"/>
              <a:cs typeface="Helvetica"/>
            </a:endParaRPr>
          </a:p>
          <a:p>
            <a:pPr algn="ctr"/>
            <a:r>
              <a:rPr lang="en-US" sz="1050" dirty="0" smtClean="0">
                <a:latin typeface="Helvetica"/>
                <a:cs typeface="Helvetica"/>
              </a:rPr>
              <a:t>Return to fitting </a:t>
            </a:r>
          </a:p>
          <a:p>
            <a:pPr algn="ctr"/>
            <a:r>
              <a:rPr lang="en-US" sz="1050" dirty="0" smtClean="0">
                <a:latin typeface="Helvetica"/>
                <a:cs typeface="Helvetica"/>
              </a:rPr>
              <a:t>if not converged</a:t>
            </a:r>
            <a:endParaRPr lang="en-US" sz="1050" dirty="0">
              <a:latin typeface="Helvetica"/>
              <a:cs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52499" y="2534943"/>
            <a:ext cx="1870851" cy="1595982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Helvetica"/>
              <a:cs typeface="Helvetic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89669" y="2534943"/>
            <a:ext cx="1870851" cy="1595982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Helvetica"/>
              <a:cs typeface="Helvetica"/>
            </a:endParaRPr>
          </a:p>
        </p:txBody>
      </p:sp>
      <p:sp>
        <p:nvSpPr>
          <p:cNvPr id="8" name="Curved Down Arrow 7"/>
          <p:cNvSpPr/>
          <p:nvPr/>
        </p:nvSpPr>
        <p:spPr>
          <a:xfrm rot="10800000">
            <a:off x="3119692" y="4316343"/>
            <a:ext cx="3750640" cy="799764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Down Arrow 8"/>
          <p:cNvSpPr/>
          <p:nvPr/>
        </p:nvSpPr>
        <p:spPr>
          <a:xfrm>
            <a:off x="3119692" y="1568437"/>
            <a:ext cx="3750640" cy="799764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26" y="3741582"/>
            <a:ext cx="132109" cy="130046"/>
          </a:xfrm>
          <a:prstGeom prst="rect">
            <a:avLst/>
          </a:prstGeom>
        </p:spPr>
      </p:pic>
      <p:pic>
        <p:nvPicPr>
          <p:cNvPr id="16" name="Picture 15" descr="linker.tg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4" t="31112" r="17836" b="32221"/>
          <a:stretch/>
        </p:blipFill>
        <p:spPr>
          <a:xfrm>
            <a:off x="2827592" y="3585767"/>
            <a:ext cx="957008" cy="43862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394235" y="3795713"/>
            <a:ext cx="450565" cy="0"/>
          </a:xfrm>
          <a:prstGeom prst="straightConnector1">
            <a:avLst/>
          </a:prstGeom>
          <a:ln w="12700" cap="flat">
            <a:solidFill>
              <a:srgbClr val="000000"/>
            </a:solidFill>
            <a:bevel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7288396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89" y="3339713"/>
            <a:ext cx="1065883" cy="6527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26350" y="30952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4296" y="35125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27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-ions-color.illus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1975" b="3086"/>
          <a:stretch/>
        </p:blipFill>
        <p:spPr>
          <a:xfrm>
            <a:off x="-262436" y="273788"/>
            <a:ext cx="4995315" cy="6244143"/>
          </a:xfrm>
          <a:prstGeom prst="rect">
            <a:avLst/>
          </a:prstGeom>
        </p:spPr>
      </p:pic>
      <p:pic>
        <p:nvPicPr>
          <p:cNvPr id="2" name="Picture 1" descr="uranyl-bound-color.illu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5" t="5308" r="24692" b="3210"/>
          <a:stretch/>
        </p:blipFill>
        <p:spPr>
          <a:xfrm>
            <a:off x="5367895" y="237061"/>
            <a:ext cx="3657601" cy="6273801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6" name="Oval 5"/>
          <p:cNvSpPr/>
          <p:nvPr/>
        </p:nvSpPr>
        <p:spPr>
          <a:xfrm rot="1630162">
            <a:off x="2133674" y="2344328"/>
            <a:ext cx="438150" cy="753900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85722" y="3260350"/>
            <a:ext cx="332050" cy="332050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44837" y="2414288"/>
            <a:ext cx="846168" cy="369332"/>
          </a:xfrm>
          <a:prstGeom prst="rect">
            <a:avLst/>
          </a:prstGeom>
          <a:solidFill>
            <a:schemeClr val="bg1"/>
          </a:solidFill>
          <a:ln w="19050" cmpd="sng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FF"/>
                </a:solidFill>
              </a:rPr>
              <a:t>Actinyl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7849" y="3714002"/>
            <a:ext cx="803901" cy="646331"/>
          </a:xfrm>
          <a:prstGeom prst="rect">
            <a:avLst/>
          </a:prstGeom>
          <a:solidFill>
            <a:schemeClr val="bg1"/>
          </a:solidFill>
          <a:ln w="19050" cmpd="sng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Other </a:t>
            </a:r>
          </a:p>
          <a:p>
            <a:pPr algn="ctr"/>
            <a:r>
              <a:rPr lang="en-US" b="1" dirty="0" err="1" smtClean="0">
                <a:solidFill>
                  <a:srgbClr val="008000"/>
                </a:solidFill>
              </a:rPr>
              <a:t>Cation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77893">
            <a:off x="7457088" y="2492493"/>
            <a:ext cx="438150" cy="753900"/>
          </a:xfrm>
          <a:prstGeom prst="ellipse">
            <a:avLst/>
          </a:prstGeom>
          <a:noFill/>
          <a:ln w="28575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0" idx="1"/>
          </p:cNvCxnSpPr>
          <p:nvPr/>
        </p:nvCxnSpPr>
        <p:spPr>
          <a:xfrm flipH="1">
            <a:off x="2616201" y="2598954"/>
            <a:ext cx="1828636" cy="184666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</p:cNvCxnSpPr>
          <p:nvPr/>
        </p:nvCxnSpPr>
        <p:spPr>
          <a:xfrm>
            <a:off x="5291005" y="2598954"/>
            <a:ext cx="2024195" cy="290296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1"/>
          </p:cNvCxnSpPr>
          <p:nvPr/>
        </p:nvCxnSpPr>
        <p:spPr>
          <a:xfrm flipH="1" flipV="1">
            <a:off x="2404533" y="3522134"/>
            <a:ext cx="2033316" cy="515034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5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ionano.tg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7" t="3704" r="14989" b="3518"/>
          <a:stretch/>
        </p:blipFill>
        <p:spPr>
          <a:xfrm>
            <a:off x="4766337" y="2239782"/>
            <a:ext cx="1404128" cy="1468618"/>
          </a:xfrm>
          <a:prstGeom prst="rect">
            <a:avLst/>
          </a:prstGeom>
          <a:effectLst/>
        </p:spPr>
      </p:pic>
      <p:pic>
        <p:nvPicPr>
          <p:cNvPr id="2" name="Picture 1" descr="mof5.rea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2" t="31711" r="14997" b="15726"/>
          <a:stretch/>
        </p:blipFill>
        <p:spPr>
          <a:xfrm>
            <a:off x="2408037" y="2239782"/>
            <a:ext cx="1905708" cy="178230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805981" y="3734048"/>
            <a:ext cx="1107473" cy="253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"/>
                <a:cs typeface="Helvetica"/>
              </a:rPr>
              <a:t>Pristine MOF</a:t>
            </a:r>
            <a:endParaRPr lang="en-US" sz="1050" dirty="0">
              <a:latin typeface="Helvetica"/>
              <a:cs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9860" y="2239783"/>
            <a:ext cx="2094096" cy="1788766"/>
          </a:xfrm>
          <a:prstGeom prst="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18751" y="3736387"/>
            <a:ext cx="1107473" cy="25391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 smtClean="0">
                <a:latin typeface="Helvetica"/>
                <a:cs typeface="Helvetica"/>
              </a:rPr>
              <a:t>NanoMOF</a:t>
            </a:r>
            <a:endParaRPr lang="en-US" sz="105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05678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262</Words>
  <Application>Microsoft Macintosh PowerPoint</Application>
  <PresentationFormat>On-screen Show (4:3)</PresentationFormat>
  <Paragraphs>82</Paragraphs>
  <Slides>13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Inter- and Intramolecular interactions</dc:title>
  <dc:creator>Bess Vlaisavljevich</dc:creator>
  <cp:lastModifiedBy>Bess Vlaisavljevich</cp:lastModifiedBy>
  <cp:revision>129</cp:revision>
  <dcterms:created xsi:type="dcterms:W3CDTF">2016-06-16T16:59:43Z</dcterms:created>
  <dcterms:modified xsi:type="dcterms:W3CDTF">2016-09-08T20:26:26Z</dcterms:modified>
</cp:coreProperties>
</file>